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3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C97B5C">
              <a:alpha val="25000"/>
            </a:srgbClr>
          </a:solidFill>
          <a:ln w="12700">
            <a:solidFill>
              <a:srgbClr val="C97B5C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200400"/>
            <a:ext cx="2286000" cy="2286000"/>
          </a:xfrm>
          <a:prstGeom prst="ellipse">
            <a:avLst/>
          </a:prstGeom>
          <a:solidFill>
            <a:srgbClr val="6B8474">
              <a:alpha val="20000"/>
            </a:srgbClr>
          </a:solidFill>
          <a:ln w="12700">
            <a:solidFill>
              <a:srgbClr val="6B8474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10058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97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CASO DE ESTUDIO EN EL AULA PYP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786384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Del Contenido</a:t>
            </a:r>
            <a:endParaRPr lang="en-US" sz="5200" dirty="0"/>
          </a:p>
          <a:p>
            <a:pPr algn="l" indent="0" marL="0">
              <a:buNone/>
            </a:pPr>
            <a:r>
              <a:rPr lang="en-US" sz="52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 </a:t>
            </a:r>
            <a:pPr algn="l" indent="0" marL="0">
              <a:buNone/>
            </a:pPr>
            <a:r>
              <a:rPr lang="en-US" sz="5200" b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Concepto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640080" y="342900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i="1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Repensando la unidad 'Todo Sobre Mi' a través del lente de la Perspectiva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C97B5C">
              <a:alpha val="80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4480560"/>
            <a:ext cx="7863840" cy="6629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María Artiagoitia  ·  MiAula Viva  ·  miaulaviva.cl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3D5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2743200"/>
            <a:ext cx="2743200" cy="2743200"/>
          </a:xfrm>
          <a:prstGeom prst="ellipse">
            <a:avLst/>
          </a:prstGeom>
          <a:solidFill>
            <a:srgbClr val="E8C97A">
              <a:alpha val="1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C97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6858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Tejiendo la red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conceptual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640080" y="26974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actividades que profundizaron la comprensión de Perspectiva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2004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Cuatro entradas al mismo concepto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31920" cy="173736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40080" y="114300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3D5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051560" y="1143000"/>
            <a:ext cx="3154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mismo objeto, distintas vistas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1691640"/>
            <a:ext cx="3566160" cy="36576"/>
          </a:xfrm>
          <a:prstGeom prst="rect">
            <a:avLst/>
          </a:prstGeom>
          <a:solidFill>
            <a:srgbClr val="3D5A4A">
              <a:alpha val="4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78308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Dibujaron un mismo objeto del aula desde tres posiciones distintas. Mismo objeto, tres verdades distintas.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46320" y="1005840"/>
            <a:ext cx="3931920" cy="173736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029200" y="114300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C97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ii.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40680" y="1143000"/>
            <a:ext cx="3154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Historia desde el punto de vista de otro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029200" y="1691640"/>
            <a:ext cx="3566160" cy="36576"/>
          </a:xfrm>
          <a:prstGeom prst="rect">
            <a:avLst/>
          </a:prstGeom>
          <a:solidFill>
            <a:srgbClr val="C97B5C">
              <a:alpha val="4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0" y="178308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Recontaron historias familiares desde la perspectiva de otro personaje. El 'villano' tenía sus razones.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2971800"/>
            <a:ext cx="3931920" cy="173736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" y="310896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6B84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iii.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051560" y="3108960"/>
            <a:ext cx="3154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Entrevistas familiares sobre identidad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40080" y="3657600"/>
            <a:ext cx="3566160" cy="36576"/>
          </a:xfrm>
          <a:prstGeom prst="rect">
            <a:avLst/>
          </a:prstGeom>
          <a:solidFill>
            <a:srgbClr val="6B8474">
              <a:alpha val="4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74904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Entrevistaron a sus familiares. Descubrieron que la identidad incluye valores, recuerdos, luchas, tradiciones.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846320" y="2971800"/>
            <a:ext cx="3931920" cy="173736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029200" y="310896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i="1" dirty="0">
                <a:solidFill>
                  <a:srgbClr val="A85F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iv.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440680" y="3108960"/>
            <a:ext cx="3154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Identidad visible vs. invisible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029200" y="3657600"/>
            <a:ext cx="3566160" cy="36576"/>
          </a:xfrm>
          <a:prstGeom prst="rect">
            <a:avLst/>
          </a:prstGeom>
          <a:solidFill>
            <a:srgbClr val="A85F42">
              <a:alpha val="40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0" y="374904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columnas: lo que los demás pueden ver y lo que no. La columna invisible siempre era más larga.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A3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2286000"/>
            <a:ext cx="3200400" cy="3200400"/>
          </a:xfrm>
          <a:prstGeom prst="ellipse">
            <a:avLst/>
          </a:prstGeom>
          <a:solidFill>
            <a:srgbClr val="C97B5C">
              <a:alpha val="15000"/>
            </a:srgbClr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1920" y="640080"/>
            <a:ext cx="12801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45720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C97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000" dirty="0"/>
          </a:p>
        </p:txBody>
      </p:sp>
      <p:sp>
        <p:nvSpPr>
          <p:cNvPr id="5" name="Text 2"/>
          <p:cNvSpPr/>
          <p:nvPr/>
        </p:nvSpPr>
        <p:spPr>
          <a:xfrm>
            <a:off x="640080" y="1417320"/>
            <a:ext cx="6858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evaluación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sumativa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640080" y="269748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Autorretratos al estilo de Picasso: múltiples perspectivas de una sola identidad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2004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producto final: El libro de identidad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846320" cy="2743200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4480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¿Por qué Picasso?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1600200"/>
            <a:ext cx="448056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autorretratos cubistas muestran un rostro desde múltiples perspectivas a la vez.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 la metáfora perfecta: somos muchas cosas al mismo tiempo. No puedes vernos enteros de una sola mirada — y nosotros tampoco.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0" y="1005840"/>
            <a:ext cx="3383280" cy="274320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669280" y="1097280"/>
            <a:ext cx="3017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7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retrato respondía: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69280" y="1554480"/>
            <a:ext cx="30175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¿Quién soy yo, realmente?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cara desde el frente.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desde el costado.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imaginada.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Ojos que habían visto cosas.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Colores que significaban algo.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931920"/>
            <a:ext cx="8229600" cy="868680"/>
          </a:xfrm>
          <a:prstGeom prst="rect">
            <a:avLst/>
          </a:prstGeom>
          <a:solidFill>
            <a:srgbClr val="C97B5C">
              <a:alpha val="85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931920"/>
            <a:ext cx="786384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Cuando los niños pueden expresar comprensión conceptual a través de un producto creativo que es únicamente suyo, sabes que el aprendizaje fue profundo.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2004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cambió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Replantear la unidad a través de la Perspectiva transformó cuatro cosas.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749808"/>
          </a:xfrm>
          <a:prstGeom prst="rect">
            <a:avLst/>
          </a:prstGeom>
          <a:solidFill>
            <a:srgbClr val="EBE3D5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417320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" kern="0" dirty="0">
                <a:solidFill>
                  <a:srgbClr val="6B84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los estudiantes produjeron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291840" y="1417320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lista de características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577840" y="1417320"/>
            <a:ext cx="365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97B5C"/>
                </a:solidFill>
              </a:rPr>
              <a:t>→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943600" y="1417320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D5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libro reflexivo y en capas sobre su identidad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240280"/>
            <a:ext cx="8229600" cy="749808"/>
          </a:xfrm>
          <a:prstGeom prst="rect">
            <a:avLst/>
          </a:prstGeom>
          <a:solidFill>
            <a:srgbClr val="F5EFE6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286000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" kern="0" dirty="0">
                <a:solidFill>
                  <a:srgbClr val="6B84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se trataban entre ellos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91840" y="2286000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Dinámica de aula habitual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577840" y="2286000"/>
            <a:ext cx="365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97B5C"/>
                </a:solidFill>
              </a:rPr>
              <a:t>→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43600" y="2286000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D5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"Acordate de los huevos" — el código del aula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108960"/>
            <a:ext cx="8229600" cy="749808"/>
          </a:xfrm>
          <a:prstGeom prst="rect">
            <a:avLst/>
          </a:prstGeom>
          <a:solidFill>
            <a:srgbClr val="EBE3D5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154680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" kern="0" dirty="0">
                <a:solidFill>
                  <a:srgbClr val="6B84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enseñaba yo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291840" y="3154680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Daba respuestas, cubría contenido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577840" y="3154680"/>
            <a:ext cx="365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97B5C"/>
                </a:solidFill>
              </a:rPr>
              <a:t>→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943600" y="3154680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D5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Hacía preguntas, diseñaba para la disonancia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3977640"/>
            <a:ext cx="8229600" cy="749808"/>
          </a:xfrm>
          <a:prstGeom prst="rect">
            <a:avLst/>
          </a:prstGeom>
          <a:solidFill>
            <a:srgbClr val="F5EFE6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4023360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" kern="0" dirty="0">
                <a:solidFill>
                  <a:srgbClr val="6B84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Cómo se vivía el Perfil del Alumno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291840" y="4023360"/>
            <a:ext cx="22860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Palabras en un cartel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577840" y="4023360"/>
            <a:ext cx="3657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97B5C"/>
                </a:solidFill>
              </a:rPr>
              <a:t>→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943600" y="4023360"/>
            <a:ext cx="25603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D5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Conductas visibles que los niños nombraban en otros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3D5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E8C97A">
              <a:alpha val="20000"/>
            </a:srgbClr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21031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45720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C97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6000" dirty="0"/>
          </a:p>
        </p:txBody>
      </p:sp>
      <p:sp>
        <p:nvSpPr>
          <p:cNvPr id="5" name="Text 2"/>
          <p:cNvSpPr/>
          <p:nvPr/>
        </p:nvSpPr>
        <p:spPr>
          <a:xfrm>
            <a:off x="640080" y="1417320"/>
            <a:ext cx="68580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Reflexiones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prácticas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640080" y="26974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preguntas que ahora guían la planificación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432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 planificar, pregúntate: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411480" cy="658368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914400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05840" y="932688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¿Cuál es el lente conceptual?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05840" y="1261872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el tema — el lente. ¿Forma? ¿Función? ¿Cambio? ¿Perspectiva? ¿Responsabilidad?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1737360"/>
            <a:ext cx="411480" cy="658368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737360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1755648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provocación creará disonancia cognitiva real?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05840" y="2084832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 que los niños crean entender, pero no del todo.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560320"/>
            <a:ext cx="411480" cy="658368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2560320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2578608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¿Dónde pueden las voces de los niños generar la comprensión?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05840" y="2907792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puedo no decir para que ellos tengan que decirlo?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383280"/>
            <a:ext cx="411480" cy="658368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383280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05840" y="3401568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ancla concreta van a recordar en 6 meses?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05840" y="3730752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Diseñar para el recuerdo concreto: "acordate de los huevos".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206240"/>
            <a:ext cx="411480" cy="658368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206240"/>
            <a:ext cx="411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005840" y="4224528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¿Mi evaluación sumativa pide expresar comprensión o recordar contenido?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05840" y="4553712"/>
            <a:ext cx="76809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diferencia está en si el producto puede ser único para cada estudiante.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432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7 conceptos clave del PYP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uno puede transformar una unidad cuando se usa como lente real, no como etiqueta.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2743200" cy="914400"/>
          </a:xfrm>
          <a:prstGeom prst="rect">
            <a:avLst/>
          </a:prstGeom>
          <a:solidFill>
            <a:srgbClr val="EBE3D5"/>
          </a:solidFill>
          <a:ln w="6350">
            <a:solidFill>
              <a:srgbClr val="E0D9C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325880"/>
            <a:ext cx="64008" cy="914400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7160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5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40080" y="178308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¿Cómo es?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83280" y="1325880"/>
            <a:ext cx="2743200" cy="914400"/>
          </a:xfrm>
          <a:prstGeom prst="rect">
            <a:avLst/>
          </a:prstGeom>
          <a:solidFill>
            <a:srgbClr val="EBE3D5"/>
          </a:solidFill>
          <a:ln w="6350">
            <a:solidFill>
              <a:srgbClr val="E0D9C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383280" y="1325880"/>
            <a:ext cx="64008" cy="91440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10" name="Text 8"/>
          <p:cNvSpPr/>
          <p:nvPr/>
        </p:nvSpPr>
        <p:spPr>
          <a:xfrm>
            <a:off x="3566160" y="137160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5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Función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566160" y="178308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¿Cómo funciona?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309360" y="1325880"/>
            <a:ext cx="2743200" cy="914400"/>
          </a:xfrm>
          <a:prstGeom prst="rect">
            <a:avLst/>
          </a:prstGeom>
          <a:solidFill>
            <a:srgbClr val="EBE3D5"/>
          </a:solidFill>
          <a:ln w="6350">
            <a:solidFill>
              <a:srgbClr val="E0D9C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309360" y="1325880"/>
            <a:ext cx="64008" cy="914400"/>
          </a:xfrm>
          <a:prstGeom prst="rect">
            <a:avLst/>
          </a:prstGeom>
          <a:solidFill>
            <a:srgbClr val="6B8474"/>
          </a:solidFill>
          <a:ln/>
        </p:spPr>
      </p:sp>
      <p:sp>
        <p:nvSpPr>
          <p:cNvPr id="14" name="Text 12"/>
          <p:cNvSpPr/>
          <p:nvPr/>
        </p:nvSpPr>
        <p:spPr>
          <a:xfrm>
            <a:off x="6492240" y="137160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5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Causalidad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492240" y="178308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¿Por qué es así?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423160"/>
            <a:ext cx="2743200" cy="914400"/>
          </a:xfrm>
          <a:prstGeom prst="rect">
            <a:avLst/>
          </a:prstGeom>
          <a:solidFill>
            <a:srgbClr val="EBE3D5"/>
          </a:solidFill>
          <a:ln w="6350">
            <a:solidFill>
              <a:srgbClr val="E0D9C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423160"/>
            <a:ext cx="64008" cy="914400"/>
          </a:xfrm>
          <a:prstGeom prst="rect">
            <a:avLst/>
          </a:prstGeom>
          <a:solidFill>
            <a:srgbClr val="7B5EA7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246888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5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Cambio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40080" y="288036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¿Cómo va cambiando?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383280" y="2423160"/>
            <a:ext cx="2743200" cy="914400"/>
          </a:xfrm>
          <a:prstGeom prst="rect">
            <a:avLst/>
          </a:prstGeom>
          <a:solidFill>
            <a:srgbClr val="EBE3D5"/>
          </a:solidFill>
          <a:ln w="6350">
            <a:solidFill>
              <a:srgbClr val="E0D9C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383280" y="2423160"/>
            <a:ext cx="64008" cy="914400"/>
          </a:xfrm>
          <a:prstGeom prst="rect">
            <a:avLst/>
          </a:prstGeom>
          <a:solidFill>
            <a:srgbClr val="A85F42"/>
          </a:solidFill>
          <a:ln/>
        </p:spPr>
      </p:sp>
      <p:sp>
        <p:nvSpPr>
          <p:cNvPr id="22" name="Text 20"/>
          <p:cNvSpPr/>
          <p:nvPr/>
        </p:nvSpPr>
        <p:spPr>
          <a:xfrm>
            <a:off x="3566160" y="246888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5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Conexión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566160" y="288036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¿Cómo está vinculado a todo?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309360" y="2423160"/>
            <a:ext cx="2743200" cy="914400"/>
          </a:xfrm>
          <a:prstGeom prst="rect">
            <a:avLst/>
          </a:prstGeom>
          <a:solidFill>
            <a:srgbClr val="C97B5C"/>
          </a:solidFill>
          <a:ln w="12700">
            <a:solidFill>
              <a:srgbClr val="C97B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309360" y="2423160"/>
            <a:ext cx="64008" cy="914400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26" name="Text 24"/>
          <p:cNvSpPr/>
          <p:nvPr/>
        </p:nvSpPr>
        <p:spPr>
          <a:xfrm>
            <a:off x="6492240" y="246888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5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Perspectiva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6492240" y="2880360"/>
            <a:ext cx="2468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¿Cuáles son los puntos de vista?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3520440"/>
            <a:ext cx="8686800" cy="914400"/>
          </a:xfrm>
          <a:prstGeom prst="rect">
            <a:avLst/>
          </a:prstGeom>
          <a:solidFill>
            <a:srgbClr val="EBE3D5"/>
          </a:solidFill>
          <a:ln w="6350">
            <a:solidFill>
              <a:srgbClr val="E0D9C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57200" y="3520440"/>
            <a:ext cx="64008" cy="91440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56616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5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Responsabilidad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640080" y="397764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¿Cuáles son nuestras obligaciones?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20040"/>
            <a:ext cx="7863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 turno: ¿qué cambiaría en tu unidad?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Piensa en una unidad que estás planificando o enseñando ahora.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63040"/>
            <a:ext cx="457200" cy="45720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463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51560" y="1481328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concepto podría ser tu lente?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051560" y="1965960"/>
            <a:ext cx="7680960" cy="502920"/>
          </a:xfrm>
          <a:prstGeom prst="rect">
            <a:avLst/>
          </a:prstGeom>
          <a:solidFill>
            <a:srgbClr val="EBE3D5"/>
          </a:solidFill>
          <a:ln w="6350">
            <a:solidFill>
              <a:srgbClr val="D0C9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88720" y="1984248"/>
            <a:ext cx="740664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Concepto elegido: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606040"/>
            <a:ext cx="457200" cy="45720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606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51560" y="2624328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provocación crearía disonancia cognitiva en tus estudiantes?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051560" y="3108960"/>
            <a:ext cx="7680960" cy="502920"/>
          </a:xfrm>
          <a:prstGeom prst="rect">
            <a:avLst/>
          </a:prstGeom>
          <a:solidFill>
            <a:srgbClr val="EBE3D5"/>
          </a:solidFill>
          <a:ln w="6350">
            <a:solidFill>
              <a:srgbClr val="D0C9C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188720" y="3127248"/>
            <a:ext cx="740664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 provocación: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749040"/>
            <a:ext cx="457200" cy="45720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15" name="Text 13"/>
          <p:cNvSpPr/>
          <p:nvPr/>
        </p:nvSpPr>
        <p:spPr>
          <a:xfrm>
            <a:off x="457200" y="3749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51560" y="3767328"/>
            <a:ext cx="7680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ancla concreta querrías que recordaran?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1051560" y="4251960"/>
            <a:ext cx="7680960" cy="502920"/>
          </a:xfrm>
          <a:prstGeom prst="rect">
            <a:avLst/>
          </a:prstGeom>
          <a:solidFill>
            <a:srgbClr val="EBE3D5"/>
          </a:solidFill>
          <a:ln w="6350">
            <a:solidFill>
              <a:srgbClr val="D0C9C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188720" y="4270248"/>
            <a:ext cx="740664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ancla: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2A3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3200400"/>
            <a:ext cx="3657600" cy="3657600"/>
          </a:xfrm>
          <a:prstGeom prst="ellipse">
            <a:avLst/>
          </a:prstGeom>
          <a:solidFill>
            <a:srgbClr val="C97B5C">
              <a:alpha val="1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-914400"/>
            <a:ext cx="3657600" cy="3657600"/>
          </a:xfrm>
          <a:prstGeom prst="ellipse">
            <a:avLst/>
          </a:prstGeom>
          <a:solidFill>
            <a:srgbClr val="6B8474">
              <a:alpha val="15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91440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164592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i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contenido llena cuadernos.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640080" y="2331720"/>
            <a:ext cx="7863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i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conceptos forman a los niños en quienes se convertirán.</a:t>
            </a:r>
            <a:endParaRPr lang="en-US" sz="3000" dirty="0"/>
          </a:p>
        </p:txBody>
      </p:sp>
      <p:sp>
        <p:nvSpPr>
          <p:cNvPr id="7" name="Shape 4"/>
          <p:cNvSpPr/>
          <p:nvPr/>
        </p:nvSpPr>
        <p:spPr>
          <a:xfrm>
            <a:off x="640080" y="3154680"/>
            <a:ext cx="2286000" cy="36576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8" name="Text 5"/>
          <p:cNvSpPr/>
          <p:nvPr/>
        </p:nvSpPr>
        <p:spPr>
          <a:xfrm>
            <a:off x="640080" y="333756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 es el cambio. Y está al alcance de cada docente PYP.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¿Te ha pasado esto?</a:t>
            </a:r>
            <a:endParaRPr lang="en-US" sz="28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14300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188720" y="1097280"/>
            <a:ext cx="7315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niños nombran el color de su cabello, enumeran sus comidas favoritas, dibujan a su familia. Las paredes se llenan. Los padres sonríen. La unidad "funciona".</a:t>
            </a:r>
            <a:endParaRPr lang="en-US" sz="1700" dirty="0"/>
          </a:p>
        </p:txBody>
      </p:sp>
      <p:sp>
        <p:nvSpPr>
          <p:cNvPr id="5" name="Shape 2"/>
          <p:cNvSpPr/>
          <p:nvPr/>
        </p:nvSpPr>
        <p:spPr>
          <a:xfrm>
            <a:off x="640080" y="2331720"/>
            <a:ext cx="7863840" cy="123444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640080" y="2331720"/>
            <a:ext cx="73152" cy="123444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2423160"/>
            <a:ext cx="73152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Pero algo incomoda.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aprendizaje se queda en la superficie. Los estudiantes podían describirse, pero no se estaban comprendiendo a sí mismos.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640080" y="3749040"/>
            <a:ext cx="7863840" cy="822960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9" name="Text 6"/>
          <p:cNvSpPr/>
          <p:nvPr/>
        </p:nvSpPr>
        <p:spPr>
          <a:xfrm>
            <a:off x="822960" y="3749040"/>
            <a:ext cx="7498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¿Cómo pasamos de enseñar características a enseñar comprensión?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2A3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914400"/>
            <a:ext cx="3200400" cy="3200400"/>
          </a:xfrm>
          <a:prstGeom prst="ellipse">
            <a:avLst/>
          </a:prstGeom>
          <a:solidFill>
            <a:srgbClr val="C97B5C">
              <a:alpha val="25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640080"/>
            <a:ext cx="64008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¿Preguntas?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¿Reflexiones?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2423160"/>
            <a:ext cx="4114800" cy="1554480"/>
          </a:xfrm>
          <a:prstGeom prst="rect">
            <a:avLst/>
          </a:prstGeom>
          <a:solidFill>
            <a:srgbClr val="1E2E28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25146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 María Artiagoitia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97180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97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Asesora Pedagógica · IB PYP Profesora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3291840"/>
            <a:ext cx="3749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miaulaviva.cl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0" y="2423160"/>
            <a:ext cx="3840480" cy="2423160"/>
          </a:xfrm>
          <a:prstGeom prst="rect">
            <a:avLst/>
          </a:prstGeom>
          <a:solidFill>
            <a:srgbClr val="C97B5C">
              <a:alpha val="85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212080" y="25146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llevarse hoy: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212080" y="2926080"/>
            <a:ext cx="3474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Elige un concepto como lente real.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Diseña UNA provocación con disonancia.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Confía en que los niños harán el pensamiento.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A3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C97B5C">
              <a:alpha val="20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5720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C97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CAMBIO CENTRAL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3840480" cy="3200400"/>
          </a:xfrm>
          <a:prstGeom prst="rect">
            <a:avLst/>
          </a:prstGeom>
          <a:solidFill>
            <a:srgbClr val="1E2E28"/>
          </a:solidFill>
          <a:ln w="6350">
            <a:solidFill>
              <a:srgbClr val="8A827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0584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508760"/>
            <a:ext cx="3840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BE3D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Enseñar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EBE3D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contenido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731520" y="2331720"/>
            <a:ext cx="3291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Reconocer características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Describir hechos observables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Respuestas predecibles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Aprendizaje que no transfiere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43400" y="2377440"/>
            <a:ext cx="457200" cy="73152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9" name="Text 7"/>
          <p:cNvSpPr/>
          <p:nvPr/>
        </p:nvSpPr>
        <p:spPr>
          <a:xfrm>
            <a:off x="4251960" y="2240280"/>
            <a:ext cx="640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C97B5C"/>
                </a:solidFill>
              </a:rPr>
              <a:t>→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4846320" y="1005840"/>
            <a:ext cx="3840480" cy="3200400"/>
          </a:xfrm>
          <a:prstGeom prst="rect">
            <a:avLst/>
          </a:prstGeom>
          <a:solidFill>
            <a:srgbClr val="C97B5C">
              <a:alpha val="15000"/>
            </a:srgbClr>
          </a:solidFill>
          <a:ln w="19050">
            <a:solidFill>
              <a:srgbClr val="C97B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00584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AHORA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46320" y="1508760"/>
            <a:ext cx="3840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Enseñar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concepto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5120640" y="2331720"/>
            <a:ext cx="32918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Construir comprensión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Indagar sobre significados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Pensamiento propio de los niños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Aprendizaje transferible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443484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E8C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 cambio es el corazón del PYP.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unidad, replanteada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Misma Idea Central. Mismas Líneas de Indagación. Un lente conceptual nuevo.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463040"/>
            <a:ext cx="7863840" cy="822960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463040"/>
            <a:ext cx="74980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Idea Central: Nuestras características y experiencias nos hacen quienes somos.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2423160"/>
            <a:ext cx="2514600" cy="777240"/>
          </a:xfrm>
          <a:prstGeom prst="rect">
            <a:avLst/>
          </a:prstGeom>
          <a:solidFill>
            <a:srgbClr val="EBE3D5"/>
          </a:solidFill>
          <a:ln w="6350">
            <a:solidFill>
              <a:srgbClr val="C97B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242316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características personales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383280" y="2423160"/>
            <a:ext cx="2514600" cy="777240"/>
          </a:xfrm>
          <a:prstGeom prst="rect">
            <a:avLst/>
          </a:prstGeom>
          <a:solidFill>
            <a:srgbClr val="EBE3D5"/>
          </a:solidFill>
          <a:ln w="6350">
            <a:solidFill>
              <a:srgbClr val="C97B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474720" y="242316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 como parte de mi familia y mis amigos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126480" y="2423160"/>
            <a:ext cx="2514600" cy="777240"/>
          </a:xfrm>
          <a:prstGeom prst="rect">
            <a:avLst/>
          </a:prstGeom>
          <a:solidFill>
            <a:srgbClr val="EBE3D5"/>
          </a:solidFill>
          <a:ln w="6350">
            <a:solidFill>
              <a:srgbClr val="C97B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17920" y="2423160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 sentimientos, gustos y rechazos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3337560"/>
            <a:ext cx="3794760" cy="86868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3337560"/>
            <a:ext cx="3429000" cy="38404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Concepto Clave (lente)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22960" y="3657600"/>
            <a:ext cx="3429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E8C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PERSPECTIVA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4617720" y="3337560"/>
            <a:ext cx="3886200" cy="868680"/>
          </a:xfrm>
          <a:prstGeom prst="rect">
            <a:avLst/>
          </a:prstGeom>
          <a:solidFill>
            <a:srgbClr val="EBE3D5"/>
          </a:solidFill>
          <a:ln w="6350">
            <a:solidFill>
              <a:srgbClr val="3D5A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0600" y="3337560"/>
            <a:ext cx="3520440" cy="384048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6B84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Perfil del Alumno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00600" y="3657600"/>
            <a:ext cx="352044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3D5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Mentalidad Abierta  ·  Solidarios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40080" y="4389120"/>
            <a:ext cx="7863840" cy="502920"/>
          </a:xfrm>
          <a:prstGeom prst="rect">
            <a:avLst/>
          </a:prstGeom>
          <a:solidFill>
            <a:srgbClr val="EBE3D5"/>
          </a:solidFill>
          <a:ln/>
        </p:spPr>
      </p:sp>
      <p:sp>
        <p:nvSpPr>
          <p:cNvPr id="19" name="Text 17"/>
          <p:cNvSpPr/>
          <p:nvPr/>
        </p:nvSpPr>
        <p:spPr>
          <a:xfrm>
            <a:off x="822960" y="4389120"/>
            <a:ext cx="7498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Evaluación sumativa: Crear un libro que describa los componentes de la identidad.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¿Qué cambia con el lente de la Perspectiva?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914400" y="105156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lente conceptual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754880" y="105156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C97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lente: Perspectiva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640080" y="1508760"/>
            <a:ext cx="3474720" cy="822960"/>
          </a:xfrm>
          <a:prstGeom prst="rect">
            <a:avLst/>
          </a:prstGeom>
          <a:solidFill>
            <a:srgbClr val="EBE3D5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5087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"Tengo cabello castaño"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60520" y="150876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C97B5C"/>
                </a:solidFill>
              </a:rPr>
              <a:t>→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754880" y="1508760"/>
            <a:ext cx="4023360" cy="822960"/>
          </a:xfrm>
          <a:prstGeom prst="rect">
            <a:avLst/>
          </a:prstGeom>
          <a:solidFill>
            <a:srgbClr val="C97B5C">
              <a:alpha val="15000"/>
            </a:srgbClr>
          </a:solidFill>
          <a:ln w="6350">
            <a:solidFill>
              <a:srgbClr val="C97B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92040" y="150876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"¿Cómo me ven los demás? ¿Cómo los veo yo?"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2514600"/>
            <a:ext cx="3474720" cy="822960"/>
          </a:xfrm>
          <a:prstGeom prst="rect">
            <a:avLst/>
          </a:prstGeom>
          <a:solidFill>
            <a:srgbClr val="EBE3D5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251460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Reconocer características visibles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160520" y="25146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C97B5C"/>
                </a:solidFill>
              </a:rPr>
              <a:t>→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4754880" y="2514600"/>
            <a:ext cx="4023360" cy="822960"/>
          </a:xfrm>
          <a:prstGeom prst="rect">
            <a:avLst/>
          </a:prstGeom>
          <a:solidFill>
            <a:srgbClr val="C97B5C">
              <a:alpha val="15000"/>
            </a:srgbClr>
          </a:solidFill>
          <a:ln w="6350">
            <a:solidFill>
              <a:srgbClr val="C97B5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92040" y="25146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Indagar sobre la identidad profunda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40080" y="3520440"/>
            <a:ext cx="3474720" cy="822960"/>
          </a:xfrm>
          <a:prstGeom prst="rect">
            <a:avLst/>
          </a:prstGeom>
          <a:solidFill>
            <a:srgbClr val="EBE3D5"/>
          </a:solidFill>
          <a:ln/>
        </p:spPr>
      </p:sp>
      <p:sp>
        <p:nvSpPr>
          <p:cNvPr id="16" name="Text 14"/>
          <p:cNvSpPr/>
          <p:nvPr/>
        </p:nvSpPr>
        <p:spPr>
          <a:xfrm>
            <a:off x="777240" y="352044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Respuestas únicas y correctas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160520" y="35204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C97B5C"/>
                </a:solidFill>
              </a:rPr>
              <a:t>→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4754880" y="3520440"/>
            <a:ext cx="4023360" cy="822960"/>
          </a:xfrm>
          <a:prstGeom prst="rect">
            <a:avLst/>
          </a:prstGeom>
          <a:solidFill>
            <a:srgbClr val="C97B5C">
              <a:alpha val="15000"/>
            </a:srgbClr>
          </a:solidFill>
          <a:ln w="6350">
            <a:solidFill>
              <a:srgbClr val="C97B5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352044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A26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Múltiples perspectivas válidas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40080" y="4572000"/>
            <a:ext cx="7863840" cy="320040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21" name="Text 19"/>
          <p:cNvSpPr/>
          <p:nvPr/>
        </p:nvSpPr>
        <p:spPr>
          <a:xfrm>
            <a:off x="822960" y="457200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lente no requiere una unidad nueva — requiere una mirada nueva.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3D5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C97B5C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2286000"/>
            <a:ext cx="3657600" cy="3657600"/>
          </a:xfrm>
          <a:prstGeom prst="ellipse">
            <a:avLst/>
          </a:prstGeom>
          <a:solidFill>
            <a:srgbClr val="1E2E28">
              <a:alpha val="50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4800" y="822960"/>
            <a:ext cx="1097280" cy="10972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457200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C97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000" dirty="0"/>
          </a:p>
        </p:txBody>
      </p:sp>
      <p:sp>
        <p:nvSpPr>
          <p:cNvPr id="6" name="Text 3"/>
          <p:cNvSpPr/>
          <p:nvPr/>
        </p:nvSpPr>
        <p:spPr>
          <a:xfrm>
            <a:off x="640080" y="1417320"/>
            <a:ext cx="6400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provocación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640080" y="21488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huevos y una pregunta engañosamente simple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pregunta</a:t>
            </a:r>
            <a:endParaRPr lang="en-US" sz="22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960120"/>
            <a:ext cx="41148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914400"/>
            <a:ext cx="33832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"¿Cuál de estos dos huevos es mejor para hacer mayonesa?"</a:t>
            </a:r>
            <a:endParaRPr lang="en-US" sz="17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8A827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Un huevo blanco y un huevo marrón sobre la mesa.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457200" y="2286000"/>
            <a:ext cx="4114800" cy="1920240"/>
          </a:xfrm>
          <a:prstGeom prst="rect">
            <a:avLst/>
          </a:prstGeom>
          <a:solidFill>
            <a:srgbClr val="EBE3D5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233172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97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pasó: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40080" y="2743200"/>
            <a:ext cx="374904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"Se ve más natural. Es de una gallina más feliz."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"Es más limpio. Es el que compra mi mamá."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Debatieron largo, basándose solo en lo que veían por fuera.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754880" y="320040"/>
            <a:ext cx="4114800" cy="4206240"/>
          </a:xfrm>
          <a:prstGeom prst="rect">
            <a:avLst/>
          </a:prstGeom>
          <a:solidFill>
            <a:srgbClr val="3D5A4A"/>
          </a:solidFill>
          <a:ln/>
        </p:spPr>
      </p:sp>
      <p:sp>
        <p:nvSpPr>
          <p:cNvPr id="10" name="Text 7"/>
          <p:cNvSpPr/>
          <p:nvPr/>
        </p:nvSpPr>
        <p:spPr>
          <a:xfrm>
            <a:off x="4937760" y="457200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revelación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4937760" y="100584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Rompieron ambos huevos en bowls.</a:t>
            </a:r>
            <a:endParaRPr lang="en-US" sz="13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1508760"/>
            <a:ext cx="914400" cy="9144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937760" y="25146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aula quedó en silencio.</a:t>
            </a:r>
            <a:endParaRPr lang="en-US" sz="1500" dirty="0"/>
          </a:p>
        </p:txBody>
      </p:sp>
      <p:sp>
        <p:nvSpPr>
          <p:cNvPr id="14" name="Text 10"/>
          <p:cNvSpPr/>
          <p:nvPr/>
        </p:nvSpPr>
        <p:spPr>
          <a:xfrm>
            <a:off x="4937760" y="29260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podían distinguir los huevos.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yemas, lado a lado, indistinguibles.</a:t>
            </a:r>
            <a:endParaRPr lang="en-US" sz="1300" dirty="0"/>
          </a:p>
        </p:txBody>
      </p:sp>
      <p:sp>
        <p:nvSpPr>
          <p:cNvPr id="15" name="Shape 11"/>
          <p:cNvSpPr/>
          <p:nvPr/>
        </p:nvSpPr>
        <p:spPr>
          <a:xfrm>
            <a:off x="4754880" y="3611880"/>
            <a:ext cx="4114800" cy="82296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16" name="Text 12"/>
          <p:cNvSpPr/>
          <p:nvPr/>
        </p:nvSpPr>
        <p:spPr>
          <a:xfrm>
            <a:off x="4937760" y="361188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Aquí empieza el trabajo conceptual.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A3E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 voces de los niños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BE3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Mientras comían sus sándwiches, generaron la comprensión ellos mismos.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3931920" cy="1005840"/>
          </a:xfrm>
          <a:prstGeom prst="rect">
            <a:avLst/>
          </a:prstGeom>
          <a:solidFill>
            <a:srgbClr val="1E2E28"/>
          </a:solidFill>
          <a:ln w="6350">
            <a:solidFill>
              <a:srgbClr val="C97B5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417320"/>
            <a:ext cx="64008" cy="100584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490472"/>
            <a:ext cx="3657600" cy="859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"Lo de afuera no te dice lo que hay adentro."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54880" y="1417320"/>
            <a:ext cx="3931920" cy="1005840"/>
          </a:xfrm>
          <a:prstGeom prst="rect">
            <a:avLst/>
          </a:prstGeom>
          <a:solidFill>
            <a:srgbClr val="243529"/>
          </a:solidFill>
          <a:ln w="6350">
            <a:solidFill>
              <a:srgbClr val="C97B5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754880" y="1417320"/>
            <a:ext cx="64008" cy="100584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9" name="Text 7"/>
          <p:cNvSpPr/>
          <p:nvPr/>
        </p:nvSpPr>
        <p:spPr>
          <a:xfrm>
            <a:off x="4937760" y="1490472"/>
            <a:ext cx="3657600" cy="859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"No puedes conocer a alguien solo mirándolo."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606040"/>
            <a:ext cx="3931920" cy="1097280"/>
          </a:xfrm>
          <a:prstGeom prst="rect">
            <a:avLst/>
          </a:prstGeom>
          <a:solidFill>
            <a:srgbClr val="1E2E28"/>
          </a:solidFill>
          <a:ln w="6350">
            <a:solidFill>
              <a:srgbClr val="C97B5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606040"/>
            <a:ext cx="64008" cy="109728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679192"/>
            <a:ext cx="365760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"Somos como los huevos — diferentes por fuera, iguales por dentro."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754880" y="2606040"/>
            <a:ext cx="3931920" cy="1097280"/>
          </a:xfrm>
          <a:prstGeom prst="rect">
            <a:avLst/>
          </a:prstGeom>
          <a:solidFill>
            <a:srgbClr val="243529"/>
          </a:solidFill>
          <a:ln w="6350">
            <a:solidFill>
              <a:srgbClr val="C97B5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754880" y="2606040"/>
            <a:ext cx="64008" cy="1097280"/>
          </a:xfrm>
          <a:prstGeom prst="rect">
            <a:avLst/>
          </a:prstGeom>
          <a:solidFill>
            <a:srgbClr val="C97B5C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2679192"/>
            <a:ext cx="365760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"Lo que hace bueno o malo a alguien no es cómo se ve."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3886200"/>
            <a:ext cx="8229600" cy="896112"/>
          </a:xfrm>
          <a:prstGeom prst="rect">
            <a:avLst/>
          </a:prstGeom>
          <a:solidFill>
            <a:srgbClr val="C97B5C">
              <a:alpha val="8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886200"/>
            <a:ext cx="7863840" cy="8961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i="1" dirty="0">
                <a:solidFill>
                  <a:srgbClr val="F5EF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Ese es el momento en que el contenido se vuelve significado.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EF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2004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A26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¿Por qué funciona esta provocación?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023360" cy="169164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4023360" cy="411480"/>
          </a:xfrm>
          <a:prstGeom prst="rect">
            <a:avLst/>
          </a:prstGeom>
          <a:solidFill>
            <a:srgbClr val="3D5A4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069848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60120" y="1024128"/>
            <a:ext cx="338328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Disonancia cognitiva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40080" y="1481328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niños formaron opiniones fuertes basadas en la apariencia y luego vieron cómo esas opiniones se derrumbaban. Ahí vive el aprendizaje profundo.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846320" y="1005840"/>
            <a:ext cx="4023360" cy="169164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846320" y="1005840"/>
            <a:ext cx="4023360" cy="411480"/>
          </a:xfrm>
          <a:prstGeom prst="rect">
            <a:avLst/>
          </a:prstGeom>
          <a:solidFill>
            <a:srgbClr val="3D5A4A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1069848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349240" y="1024128"/>
            <a:ext cx="338328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indagación pasa al aprendiz</a:t>
            </a:r>
            <a:endParaRPr lang="en-US" sz="1300" dirty="0"/>
          </a:p>
        </p:txBody>
      </p:sp>
      <p:sp>
        <p:nvSpPr>
          <p:cNvPr id="12" name="Text 8"/>
          <p:cNvSpPr/>
          <p:nvPr/>
        </p:nvSpPr>
        <p:spPr>
          <a:xfrm>
            <a:off x="5029200" y="1481328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tuve que decirles que no debemos juzgar por apariencia. Ellos me lo dijeron a mí.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457200" y="2926080"/>
            <a:ext cx="4023360" cy="169164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0"/>
          <p:cNvSpPr/>
          <p:nvPr/>
        </p:nvSpPr>
        <p:spPr>
          <a:xfrm>
            <a:off x="457200" y="2926080"/>
            <a:ext cx="4023360" cy="411480"/>
          </a:xfrm>
          <a:prstGeom prst="rect">
            <a:avLst/>
          </a:prstGeom>
          <a:solidFill>
            <a:srgbClr val="C97B5C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990088"/>
            <a:ext cx="274320" cy="27432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960120" y="2944368"/>
            <a:ext cx="338328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abstracto se ancla en lo concreto</a:t>
            </a:r>
            <a:endParaRPr lang="en-US" sz="1300" dirty="0"/>
          </a:p>
        </p:txBody>
      </p:sp>
      <p:sp>
        <p:nvSpPr>
          <p:cNvPr id="17" name="Text 12"/>
          <p:cNvSpPr/>
          <p:nvPr/>
        </p:nvSpPr>
        <p:spPr>
          <a:xfrm>
            <a:off x="640080" y="3401568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"Perspectiva" es difícil para un niño de seis años. Dos huevos en un bowl, no.</a:t>
            </a:r>
            <a:endParaRPr lang="en-US" sz="1200" dirty="0"/>
          </a:p>
        </p:txBody>
      </p:sp>
      <p:sp>
        <p:nvSpPr>
          <p:cNvPr id="18" name="Shape 13"/>
          <p:cNvSpPr/>
          <p:nvPr/>
        </p:nvSpPr>
        <p:spPr>
          <a:xfrm>
            <a:off x="4846320" y="2926080"/>
            <a:ext cx="4023360" cy="1691640"/>
          </a:xfrm>
          <a:prstGeom prst="rect">
            <a:avLst/>
          </a:prstGeom>
          <a:solidFill>
            <a:srgbClr val="EBE3D5"/>
          </a:solidFill>
          <a:ln/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4846320" y="2926080"/>
            <a:ext cx="4023360" cy="411480"/>
          </a:xfrm>
          <a:prstGeom prst="rect">
            <a:avLst/>
          </a:prstGeom>
          <a:solidFill>
            <a:srgbClr val="C97B5C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2990088"/>
            <a:ext cx="274320" cy="27432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349240" y="2944368"/>
            <a:ext cx="3383280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EF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Perfil del Alumno se vive</a:t>
            </a:r>
            <a:endParaRPr lang="en-US" sz="1300" dirty="0"/>
          </a:p>
        </p:txBody>
      </p:sp>
      <p:sp>
        <p:nvSpPr>
          <p:cNvPr id="22" name="Text 16"/>
          <p:cNvSpPr/>
          <p:nvPr/>
        </p:nvSpPr>
        <p:spPr>
          <a:xfrm>
            <a:off x="5029200" y="3401568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4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"Mentalidad abierta" y "solidario" dejaron de ser un cartel y se convirtieron en una experiencia vivida.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 Contenido al Concepto</dc:title>
  <dc:subject>PptxGenJS Presentation</dc:subject>
  <dc:creator>Ana María Artiagoitia — MiAula Viva</dc:creator>
  <cp:lastModifiedBy>Ana María Artiagoitia — MiAula Viva</cp:lastModifiedBy>
  <cp:revision>1</cp:revision>
  <dcterms:created xsi:type="dcterms:W3CDTF">2026-05-23T15:07:52Z</dcterms:created>
  <dcterms:modified xsi:type="dcterms:W3CDTF">2026-05-23T15:07:52Z</dcterms:modified>
</cp:coreProperties>
</file>